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1004" r:id="rId2"/>
    <p:sldId id="420" r:id="rId3"/>
    <p:sldId id="1380" r:id="rId4"/>
    <p:sldId id="696" r:id="rId5"/>
    <p:sldId id="1381" r:id="rId6"/>
    <p:sldId id="1383" r:id="rId7"/>
    <p:sldId id="1382" r:id="rId8"/>
    <p:sldId id="1384" r:id="rId9"/>
    <p:sldId id="1385" r:id="rId10"/>
    <p:sldId id="700" r:id="rId11"/>
    <p:sldId id="701" r:id="rId12"/>
    <p:sldId id="702" r:id="rId13"/>
    <p:sldId id="703" r:id="rId14"/>
    <p:sldId id="704" r:id="rId15"/>
    <p:sldId id="705" r:id="rId16"/>
    <p:sldId id="697" r:id="rId17"/>
    <p:sldId id="1386" r:id="rId18"/>
    <p:sldId id="813" r:id="rId1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1"/>
    </p:embeddedFont>
    <p:embeddedFont>
      <p:font typeface="Kim jung chul Gothic Regular" panose="020B0503000000000000" pitchFamily="50" charset="-127"/>
      <p:regular r:id="rId22"/>
    </p:embeddedFont>
    <p:embeddedFont>
      <p:font typeface="Pretendard Black" panose="02000A03000000020004" pitchFamily="2" charset="-127"/>
      <p:bold r:id="rId23"/>
    </p:embeddedFont>
    <p:embeddedFont>
      <p:font typeface="Pretendard Light" panose="02000403000000020004" pitchFamily="2" charset="-127"/>
      <p:regular r:id="rId24"/>
    </p:embeddedFont>
    <p:embeddedFont>
      <p:font typeface="Pretendard Medium" panose="02000603000000020004" pitchFamily="2" charset="-127"/>
      <p:regular r:id="rId25"/>
    </p:embeddedFont>
    <p:embeddedFont>
      <p:font typeface="메이플스토리" panose="02000300000000000000" pitchFamily="2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FF99"/>
    <a:srgbClr val="FF5050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9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EE13-EB40-666A-62E2-7A4DB391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E6D92F-F09E-371D-C21E-EDDAC2A06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43091C-F8D6-E310-8FBD-216179CD1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B9469-B293-47A9-D7F5-3BBE80605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0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p.esran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53B12AC-89D7-9133-5800-B4B14B03F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86D2C99F-061F-E72F-8A45-FDFDBBFC5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E9F1858-A1B7-9D85-482D-DD08ACC06FAD}"/>
              </a:ext>
            </a:extLst>
          </p:cNvPr>
          <p:cNvSpPr txBox="1">
            <a:spLocks/>
          </p:cNvSpPr>
          <p:nvPr/>
        </p:nvSpPr>
        <p:spPr>
          <a:xfrm>
            <a:off x="5900561" y="2541087"/>
            <a:ext cx="853440" cy="935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89DCEA-D15B-9B86-14AE-B4A7946CF558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FFE9FB-4110-5CFD-034D-CC312CF7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5" name="그림 14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B30FAF65-21DC-0FD7-58E4-EEFB6458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94828D52-662D-706A-2945-A927404B32A6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A32989-3CF9-5DF3-3D7E-CDAE1CF0C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9E375F-2F47-925C-5F9B-1BCEB093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176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C3266-5876-FE05-6B84-1EA5BD5B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9" y="2837206"/>
            <a:ext cx="4381502" cy="349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80FB2-EA53-3C2B-AA2B-D4E9DA2DE608}"/>
              </a:ext>
            </a:extLst>
          </p:cNvPr>
          <p:cNvSpPr txBox="1"/>
          <p:nvPr/>
        </p:nvSpPr>
        <p:spPr>
          <a:xfrm>
            <a:off x="591572" y="9520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620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162482-2DDD-D959-8394-F3BF80E96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412" y="2028635"/>
            <a:ext cx="8443288" cy="29028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9113E9-8C7E-8F13-DEBB-AE7BADE0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2028635"/>
            <a:ext cx="4644303" cy="370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FF884-9FE5-4880-1354-4DE7ABA548F6}"/>
              </a:ext>
            </a:extLst>
          </p:cNvPr>
          <p:cNvSpPr txBox="1"/>
          <p:nvPr/>
        </p:nvSpPr>
        <p:spPr>
          <a:xfrm>
            <a:off x="185113" y="210242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94390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F85C00-4E57-30E0-CAF8-804B3475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483009"/>
            <a:ext cx="8011643" cy="18004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1D784E-C73F-6E1D-2EA3-D283EBE4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4" y="3159847"/>
            <a:ext cx="3714750" cy="3170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98D49C-46A5-D064-8827-34C4BE74179A}"/>
              </a:ext>
            </a:extLst>
          </p:cNvPr>
          <p:cNvSpPr txBox="1"/>
          <p:nvPr/>
        </p:nvSpPr>
        <p:spPr>
          <a:xfrm>
            <a:off x="1918663" y="90150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252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Folium.ClickForMarker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EE454C-C3FA-2F3F-7F95-7937FD92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25637" r="7554" b="25784"/>
          <a:stretch>
            <a:fillRect/>
          </a:stretch>
        </p:blipFill>
        <p:spPr>
          <a:xfrm>
            <a:off x="314325" y="2728913"/>
            <a:ext cx="7601550" cy="1357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C5D72D-AEB6-DE68-EEDC-5DF4B357EBB3}"/>
              </a:ext>
            </a:extLst>
          </p:cNvPr>
          <p:cNvSpPr txBox="1"/>
          <p:nvPr/>
        </p:nvSpPr>
        <p:spPr>
          <a:xfrm>
            <a:off x="238992" y="4049317"/>
            <a:ext cx="4427351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folium.ClickForMarker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마커를 생성함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A7415-C34D-DE6D-BBE5-ED1B9D489140}"/>
              </a:ext>
            </a:extLst>
          </p:cNvPr>
          <p:cNvGrpSpPr/>
          <p:nvPr/>
        </p:nvGrpSpPr>
        <p:grpSpPr>
          <a:xfrm>
            <a:off x="7604369" y="1861147"/>
            <a:ext cx="4348639" cy="3393552"/>
            <a:chOff x="6854296" y="1533656"/>
            <a:chExt cx="4847726" cy="38750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235FC9-3155-12AE-8DBC-39D84407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4296" y="1533656"/>
              <a:ext cx="4847726" cy="387501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67E7FF-7356-4865-EA1A-486E9196DC57}"/>
                </a:ext>
              </a:extLst>
            </p:cNvPr>
            <p:cNvSpPr/>
            <p:nvPr/>
          </p:nvSpPr>
          <p:spPr>
            <a:xfrm>
              <a:off x="9887102" y="1679779"/>
              <a:ext cx="1693719" cy="15586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14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Folium.LatLngPopup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9B2CE-D68E-34FD-F940-852169D3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25548" r="7558" b="26082"/>
          <a:stretch>
            <a:fillRect/>
          </a:stretch>
        </p:blipFill>
        <p:spPr>
          <a:xfrm>
            <a:off x="338848" y="2728623"/>
            <a:ext cx="7859003" cy="140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09F09-7DE6-B0D4-9B69-05E639B2D714}"/>
              </a:ext>
            </a:extLst>
          </p:cNvPr>
          <p:cNvSpPr txBox="1"/>
          <p:nvPr/>
        </p:nvSpPr>
        <p:spPr>
          <a:xfrm>
            <a:off x="238992" y="4049317"/>
            <a:ext cx="532360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folium.LatLngPopup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지도 위를 클릭했을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위도와 경도 정보를 표시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6C22DB-2D6A-8EB9-0CDC-5F9E64B1F7AB}"/>
              </a:ext>
            </a:extLst>
          </p:cNvPr>
          <p:cNvGrpSpPr/>
          <p:nvPr/>
        </p:nvGrpSpPr>
        <p:grpSpPr>
          <a:xfrm>
            <a:off x="7255596" y="1715644"/>
            <a:ext cx="4597556" cy="3631190"/>
            <a:chOff x="7255596" y="2651126"/>
            <a:chExt cx="4597556" cy="36311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DDFE33-4DDC-5D93-1B95-17FC0283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5596" y="2651126"/>
              <a:ext cx="4597556" cy="36311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606493-6DB6-F137-9224-A07D3238F4F0}"/>
                </a:ext>
              </a:extLst>
            </p:cNvPr>
            <p:cNvSpPr/>
            <p:nvPr/>
          </p:nvSpPr>
          <p:spPr>
            <a:xfrm>
              <a:off x="10065916" y="3025198"/>
              <a:ext cx="1693718" cy="8416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38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Folium.Circle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258F-40EB-07AC-D06E-904BB289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64" y="973093"/>
            <a:ext cx="6694761" cy="89380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✅ </a:t>
            </a:r>
            <a:r>
              <a:rPr lang="en-US" altLang="ko-KR" sz="2000" dirty="0" err="1"/>
              <a:t>folium.Circle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folium.CircleMarker</a:t>
            </a:r>
            <a:r>
              <a:rPr lang="en-US" altLang="ko-KR" sz="2000" dirty="0"/>
              <a:t>() : </a:t>
            </a:r>
            <a:r>
              <a:rPr lang="ko-KR" altLang="en-US" sz="2000" dirty="0"/>
              <a:t>지도에 원을 표시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CirclMarker</a:t>
            </a:r>
            <a:r>
              <a:rPr lang="en-US" altLang="ko-KR" sz="1600" dirty="0"/>
              <a:t> : </a:t>
            </a:r>
            <a:r>
              <a:rPr lang="ko-KR" altLang="en-US" sz="1600" dirty="0"/>
              <a:t>지도 확대 축소에 따라 원의 반경이 변경됨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44881-E5D5-8425-FD79-E7C92798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145" y="2299993"/>
            <a:ext cx="4453513" cy="35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78B71-BF5B-F2EE-3E67-9E1FA9AB5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4" y="1485900"/>
            <a:ext cx="5867400" cy="51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4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CCAC-50CC-0054-7244-275A0EB5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강의장</a:t>
            </a:r>
            <a:r>
              <a:rPr lang="ko-KR" altLang="en-US" dirty="0">
                <a:solidFill>
                  <a:srgbClr val="ED7D31"/>
                </a:solidFill>
              </a:rPr>
              <a:t> 주변 장소 </a:t>
            </a:r>
            <a:r>
              <a:rPr lang="en-US" altLang="ko-KR" dirty="0">
                <a:solidFill>
                  <a:srgbClr val="ED7D31"/>
                </a:solidFill>
              </a:rPr>
              <a:t>3</a:t>
            </a:r>
            <a:r>
              <a:rPr lang="ko-KR" altLang="en-US" dirty="0">
                <a:solidFill>
                  <a:srgbClr val="ED7D31"/>
                </a:solidFill>
              </a:rPr>
              <a:t>개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895DFD6-D72A-1D5A-5FB3-706FDC84B8B0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강의장</a:t>
            </a:r>
            <a:r>
              <a:rPr lang="ko-KR" altLang="en-US" dirty="0"/>
              <a:t> 주변 맛집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공원 등등 원하는 곳 </a:t>
            </a:r>
            <a:r>
              <a:rPr lang="en-US" altLang="ko-KR" dirty="0"/>
              <a:t>3</a:t>
            </a:r>
            <a:r>
              <a:rPr lang="ko-KR" altLang="en-US" dirty="0"/>
              <a:t>군데 이상 표시하기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534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CD-2C27-89AF-1DAA-4336BE99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531B5-67F6-2742-F0E5-59764AC7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택시 </a:t>
            </a:r>
            <a:r>
              <a:rPr lang="ko-KR" altLang="en-US" dirty="0" err="1">
                <a:solidFill>
                  <a:srgbClr val="ED7D31"/>
                </a:solidFill>
              </a:rPr>
              <a:t>승차대</a:t>
            </a:r>
            <a:r>
              <a:rPr lang="ko-KR" altLang="en-US" dirty="0">
                <a:solidFill>
                  <a:srgbClr val="ED7D31"/>
                </a:solidFill>
              </a:rPr>
              <a:t> 위치 표시하기</a:t>
            </a: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97075168-4CCC-B282-EF81-6765FDE870CC}"/>
              </a:ext>
            </a:extLst>
          </p:cNvPr>
          <p:cNvSpPr txBox="1">
            <a:spLocks/>
          </p:cNvSpPr>
          <p:nvPr/>
        </p:nvSpPr>
        <p:spPr>
          <a:xfrm>
            <a:off x="180975" y="1216025"/>
            <a:ext cx="10001250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💡 “택시승차대 현황</a:t>
            </a:r>
            <a:r>
              <a:rPr lang="en-US" altLang="ko-KR" dirty="0"/>
              <a:t>.csv”</a:t>
            </a:r>
            <a:r>
              <a:rPr lang="ko-KR" altLang="en-US" dirty="0"/>
              <a:t>의 데이터로 택시 </a:t>
            </a:r>
            <a:r>
              <a:rPr lang="ko-KR" altLang="en-US" dirty="0" err="1"/>
              <a:t>승차대</a:t>
            </a:r>
            <a:r>
              <a:rPr lang="ko-KR" altLang="en-US" dirty="0"/>
              <a:t> 위치 표시하기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7838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ED7D31"/>
                </a:solidFill>
              </a:rPr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701221" cy="4665797"/>
          </a:xfrm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dirty="0">
                <a:latin typeface="+mn-ea"/>
              </a:rPr>
              <a:t>💡 </a:t>
            </a:r>
            <a:r>
              <a:rPr lang="en-US" altLang="ko-KR" dirty="0">
                <a:latin typeface="+mn-ea"/>
              </a:rPr>
              <a:t>leaflet.js </a:t>
            </a:r>
            <a:r>
              <a:rPr lang="ko-KR" altLang="en-US" dirty="0">
                <a:latin typeface="+mn-ea"/>
              </a:rPr>
              <a:t>기반으로 만들어진 </a:t>
            </a:r>
            <a:r>
              <a:rPr lang="en-US" altLang="ko-KR" dirty="0">
                <a:latin typeface="+mn-ea"/>
              </a:rPr>
              <a:t>Python </a:t>
            </a:r>
            <a:r>
              <a:rPr lang="ko-KR" altLang="en-US" dirty="0">
                <a:latin typeface="+mn-ea"/>
              </a:rPr>
              <a:t>지도 시각화 라이브러리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경도 좌표를 기준으로 지도를 생성함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+mn-ea"/>
              </a:rPr>
              <a:t>인터랙티브한</a:t>
            </a:r>
            <a:r>
              <a:rPr lang="ko-KR" altLang="en-US" dirty="0">
                <a:latin typeface="+mn-ea"/>
              </a:rPr>
              <a:t> 지도를 생성하고 마커를 추가하여 시각화 할 수 있음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범위를 표기 할 수 있음</a:t>
            </a: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</a:rPr>
              <a:t>🔎 </a:t>
            </a:r>
            <a:r>
              <a:rPr lang="en-US" altLang="ko-KR" sz="2000" dirty="0">
                <a:latin typeface="+mn-ea"/>
              </a:rPr>
              <a:t>leaflet : </a:t>
            </a:r>
            <a:r>
              <a:rPr lang="ko-KR" altLang="en-US" sz="2000" dirty="0">
                <a:latin typeface="+mn-ea"/>
              </a:rPr>
              <a:t>웹 매핑 애플리케이션을 빌드하기 위해 사용되는 오픈 소스 자바스크립트 라이브러리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99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Folium </a:t>
            </a:r>
            <a:r>
              <a:rPr lang="ko-KR" altLang="en-US" dirty="0"/>
              <a:t>설치</a:t>
            </a:r>
          </a:p>
        </p:txBody>
      </p:sp>
      <p:pic>
        <p:nvPicPr>
          <p:cNvPr id="9" name="그림 8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A8E663-374E-4B22-31BC-42EDF57A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57250"/>
            <a:ext cx="8839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E3AE8-5FDE-AE70-356D-E876372C9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33DDE-F57A-CEA6-4B9A-0C5C4031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6B14DC-CF5D-3A6D-7292-DB863F231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20325" r="7520" b="19919"/>
          <a:stretch>
            <a:fillRect/>
          </a:stretch>
        </p:blipFill>
        <p:spPr>
          <a:xfrm>
            <a:off x="1200149" y="2028825"/>
            <a:ext cx="9791701" cy="280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373A30-7646-BA88-9266-274CC6A8F4DC}"/>
              </a:ext>
            </a:extLst>
          </p:cNvPr>
          <p:cNvSpPr txBox="1"/>
          <p:nvPr/>
        </p:nvSpPr>
        <p:spPr>
          <a:xfrm>
            <a:off x="1114424" y="4829175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76194-1720-C948-EA92-35B007A82A6D}"/>
              </a:ext>
            </a:extLst>
          </p:cNvPr>
          <p:cNvSpPr txBox="1"/>
          <p:nvPr/>
        </p:nvSpPr>
        <p:spPr>
          <a:xfrm>
            <a:off x="1039247" y="139016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0742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EE24-5C84-227C-376A-B797E1EB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0BE610-7D4A-D6B5-3421-0819BF04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" y="1228244"/>
            <a:ext cx="6657976" cy="48930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AE705A-9223-209B-E07B-C42C779C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738E7-BC2D-2036-C4FF-70A3A6555292}"/>
              </a:ext>
            </a:extLst>
          </p:cNvPr>
          <p:cNvSpPr txBox="1"/>
          <p:nvPr/>
        </p:nvSpPr>
        <p:spPr>
          <a:xfrm>
            <a:off x="6297047" y="2173243"/>
            <a:ext cx="5894953" cy="2808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zoom_start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최대값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tiles: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타일스타일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openstreetmap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(default)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cartodbpositron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cartodbdark_matter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http://map.esran.com/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경도 검색 사이트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DAA42-CD39-E8FC-3362-FA0F94ADB68C}"/>
              </a:ext>
            </a:extLst>
          </p:cNvPr>
          <p:cNvSpPr txBox="1"/>
          <p:nvPr/>
        </p:nvSpPr>
        <p:spPr>
          <a:xfrm>
            <a:off x="51537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2083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25D8-5291-45B6-2927-6939680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7203D1-576D-F664-0BB0-40F0D4AC2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22"/>
            <a:ext cx="12192000" cy="29851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A28E77-7A0C-61A3-0F70-35564048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F415-39DC-024F-48BA-2725761294C4}"/>
              </a:ext>
            </a:extLst>
          </p:cNvPr>
          <p:cNvSpPr txBox="1"/>
          <p:nvPr/>
        </p:nvSpPr>
        <p:spPr>
          <a:xfrm>
            <a:off x="582047" y="20854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지도 생성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0892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AF8A-3DA8-7C43-E170-BBEF2A99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CBB70D-F032-51EF-F7CD-772C1885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8" y="961544"/>
            <a:ext cx="11525250" cy="57721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698EF1-6B3E-B8FF-FB78-7E19D493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8DFE7-F1BC-BB72-AF89-DA718A5F1DD7}"/>
              </a:ext>
            </a:extLst>
          </p:cNvPr>
          <p:cNvSpPr txBox="1"/>
          <p:nvPr/>
        </p:nvSpPr>
        <p:spPr>
          <a:xfrm>
            <a:off x="953522" y="129491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 문법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119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D155-746D-2092-5DA6-BC4AEC0A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FDAC4-6805-9B44-8E3A-CAB23F71B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701217"/>
            <a:ext cx="11525250" cy="3600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405A52-50BE-7274-B2B2-ADCC8952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Folium.Marker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C5AFF-9765-F52B-0B65-6985959E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97" y="3192720"/>
            <a:ext cx="3949537" cy="296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B56A9-9A1A-EF55-B2D7-11554402973F}"/>
              </a:ext>
            </a:extLst>
          </p:cNvPr>
          <p:cNvSpPr txBox="1"/>
          <p:nvPr/>
        </p:nvSpPr>
        <p:spPr>
          <a:xfrm>
            <a:off x="1048772" y="105679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마커 추가</a:t>
            </a:r>
            <a:r>
              <a:rPr lang="en-US" altLang="ko-KR" sz="24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5188001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8095</TotalTime>
  <Words>295</Words>
  <Application>Microsoft Office PowerPoint</Application>
  <PresentationFormat>와이드스크린</PresentationFormat>
  <Paragraphs>52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G마켓 산스 TTF Bold</vt:lpstr>
      <vt:lpstr>Pretendard Black</vt:lpstr>
      <vt:lpstr>메이플스토리</vt:lpstr>
      <vt:lpstr>Wingdings</vt:lpstr>
      <vt:lpstr>Pretendard Medium</vt:lpstr>
      <vt:lpstr>Pretendard Light</vt:lpstr>
      <vt:lpstr>Kim jung chul Gothic Regular</vt:lpstr>
      <vt:lpstr>Arial</vt:lpstr>
      <vt:lpstr>1_Office 테마</vt:lpstr>
      <vt:lpstr>PowerPoint 프레젠테이션</vt:lpstr>
      <vt:lpstr>지도 시각화</vt:lpstr>
      <vt:lpstr>Folium</vt:lpstr>
      <vt:lpstr>Folium 설치</vt:lpstr>
      <vt:lpstr>Folium.Map()</vt:lpstr>
      <vt:lpstr>Folium.Map()</vt:lpstr>
      <vt:lpstr>Folium.Map()</vt:lpstr>
      <vt:lpstr>Folium.Marker()</vt:lpstr>
      <vt:lpstr>Folium.Marker()</vt:lpstr>
      <vt:lpstr>Folium.Marker()</vt:lpstr>
      <vt:lpstr>Folium.Marker()</vt:lpstr>
      <vt:lpstr>Folium.Marker()</vt:lpstr>
      <vt:lpstr>Folium.ClickForMarker()</vt:lpstr>
      <vt:lpstr>Folium.LatLngPopup()</vt:lpstr>
      <vt:lpstr>Folium.Circle()</vt:lpstr>
      <vt:lpstr>실습1. 강의장 주변 장소 3개 표시하기</vt:lpstr>
      <vt:lpstr>실습2. 택시 승차대 위치 표시하기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554</cp:revision>
  <dcterms:created xsi:type="dcterms:W3CDTF">2023-01-31T04:26:23Z</dcterms:created>
  <dcterms:modified xsi:type="dcterms:W3CDTF">2025-09-01T01:01:44Z</dcterms:modified>
</cp:coreProperties>
</file>